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75" r:id="rId2"/>
    <p:sldId id="312" r:id="rId3"/>
    <p:sldId id="257" r:id="rId4"/>
    <p:sldId id="329" r:id="rId5"/>
    <p:sldId id="259" r:id="rId6"/>
    <p:sldId id="260" r:id="rId7"/>
    <p:sldId id="262" r:id="rId8"/>
    <p:sldId id="391" r:id="rId9"/>
    <p:sldId id="405" r:id="rId10"/>
    <p:sldId id="404" r:id="rId11"/>
    <p:sldId id="373" r:id="rId12"/>
    <p:sldId id="386" r:id="rId13"/>
    <p:sldId id="306" r:id="rId14"/>
    <p:sldId id="376" r:id="rId15"/>
    <p:sldId id="377" r:id="rId16"/>
    <p:sldId id="281" r:id="rId17"/>
    <p:sldId id="371" r:id="rId18"/>
    <p:sldId id="372" r:id="rId19"/>
    <p:sldId id="266" r:id="rId20"/>
    <p:sldId id="273" r:id="rId21"/>
    <p:sldId id="379" r:id="rId22"/>
    <p:sldId id="368" r:id="rId23"/>
    <p:sldId id="397" r:id="rId24"/>
    <p:sldId id="403" r:id="rId25"/>
    <p:sldId id="345" r:id="rId26"/>
    <p:sldId id="350" r:id="rId27"/>
    <p:sldId id="402" r:id="rId28"/>
    <p:sldId id="267" r:id="rId29"/>
    <p:sldId id="320" r:id="rId30"/>
    <p:sldId id="398" r:id="rId31"/>
    <p:sldId id="268" r:id="rId32"/>
    <p:sldId id="385" r:id="rId33"/>
    <p:sldId id="339" r:id="rId34"/>
    <p:sldId id="269" r:id="rId35"/>
    <p:sldId id="270" r:id="rId36"/>
    <p:sldId id="388" r:id="rId37"/>
    <p:sldId id="381" r:id="rId38"/>
    <p:sldId id="399" r:id="rId39"/>
    <p:sldId id="389" r:id="rId40"/>
    <p:sldId id="400" r:id="rId41"/>
    <p:sldId id="401" r:id="rId42"/>
    <p:sldId id="271" r:id="rId43"/>
    <p:sldId id="362" r:id="rId44"/>
    <p:sldId id="378" r:id="rId45"/>
    <p:sldId id="272" r:id="rId46"/>
  </p:sldIdLst>
  <p:sldSz cx="9144000" cy="6858000" type="screen4x3"/>
  <p:notesSz cx="6797675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5C17"/>
    <a:srgbClr val="C46200"/>
    <a:srgbClr val="E3680B"/>
    <a:srgbClr val="FCFF79"/>
    <a:srgbClr val="EE7700"/>
    <a:srgbClr val="FF9900"/>
    <a:srgbClr val="CC6600"/>
    <a:srgbClr val="FBD78F"/>
    <a:srgbClr val="766800"/>
    <a:srgbClr val="FFF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5" autoAdjust="0"/>
    <p:restoredTop sz="94723" autoAdjust="0"/>
  </p:normalViewPr>
  <p:slideViewPr>
    <p:cSldViewPr>
      <p:cViewPr varScale="1">
        <p:scale>
          <a:sx n="81" d="100"/>
          <a:sy n="81" d="100"/>
        </p:scale>
        <p:origin x="10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B332A8-120A-460D-ABE2-9291C48695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1395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399D84-969B-4C97-9654-8CBC62387754}" type="datetimeFigureOut">
              <a:rPr lang="cs-CZ"/>
              <a:pPr>
                <a:defRPr/>
              </a:pPr>
              <a:t>18.01.2023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8BB22F-65A8-4F85-924B-5345A10CF4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0647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BBDB075-1033-48E4-8A46-157993599B8A}" type="slidenum">
              <a:rPr lang="cs-CZ" altLang="cs-CZ" smtClean="0">
                <a:latin typeface="Times New Roman" pitchFamily="18" charset="0"/>
              </a:rPr>
              <a:pPr>
                <a:spcBef>
                  <a:spcPct val="0"/>
                </a:spcBef>
              </a:pPr>
              <a:t>5</a:t>
            </a:fld>
            <a:endParaRPr lang="cs-CZ" alt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6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D20B9E-CCD7-4C8F-96BD-392C5F116315}" type="slidenum">
              <a:rPr lang="cs-CZ" altLang="cs-CZ" sz="1200" smtClean="0"/>
              <a:pPr/>
              <a:t>28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85662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BB22F-65A8-4F85-924B-5345A10CF4F4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2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928C-8C62-4468-84D4-6F843C4A7C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9737318"/>
      </p:ext>
    </p:extLst>
  </p:cSld>
  <p:clrMapOvr>
    <a:masterClrMapping/>
  </p:clrMapOvr>
  <p:transition spd="med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B329C-2E53-451C-BDD4-C05FEECAF5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9856775"/>
      </p:ext>
    </p:extLst>
  </p:cSld>
  <p:clrMapOvr>
    <a:masterClrMapping/>
  </p:clrMapOvr>
  <p:transition spd="med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C473C-BFBB-43C1-992D-6E62797DF2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986669"/>
      </p:ext>
    </p:extLst>
  </p:cSld>
  <p:clrMapOvr>
    <a:masterClrMapping/>
  </p:clrMapOvr>
  <p:transition spd="med" advTm="9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FE647-4FD2-4932-BF4F-D2DCE3DD33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978101"/>
      </p:ext>
    </p:extLst>
  </p:cSld>
  <p:clrMapOvr>
    <a:masterClrMapping/>
  </p:clrMapOvr>
  <p:transition spd="med" advTm="9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5B080-4507-4D30-B444-363EA2B6F9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0478451"/>
      </p:ext>
    </p:extLst>
  </p:cSld>
  <p:clrMapOvr>
    <a:masterClrMapping/>
  </p:clrMapOvr>
  <p:transition spd="med" advTm="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34573-F73D-423C-BCCA-B8C88E4FE9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825692"/>
      </p:ext>
    </p:extLst>
  </p:cSld>
  <p:clrMapOvr>
    <a:masterClrMapping/>
  </p:clrMapOvr>
  <p:transition spd="med" advTm="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B45B3-C8AA-4FF1-93DD-3171E61AAD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9589339"/>
      </p:ext>
    </p:extLst>
  </p:cSld>
  <p:clrMapOvr>
    <a:masterClrMapping/>
  </p:clrMapOvr>
  <p:transition spd="med" advTm="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98A90-E733-49CB-9ECB-FE7FDBCAEE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5931092"/>
      </p:ext>
    </p:extLst>
  </p:cSld>
  <p:clrMapOvr>
    <a:masterClrMapping/>
  </p:clrMapOvr>
  <p:transition spd="med" advTm="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D2933-7623-47BD-B124-0832E32B7C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291691"/>
      </p:ext>
    </p:extLst>
  </p:cSld>
  <p:clrMapOvr>
    <a:masterClrMapping/>
  </p:clrMapOvr>
  <p:transition spd="med" advTm="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C2BB-8C46-48A3-BB31-DEFB01EF36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5486076"/>
      </p:ext>
    </p:extLst>
  </p:cSld>
  <p:clrMapOvr>
    <a:masterClrMapping/>
  </p:clrMapOvr>
  <p:transition spd="med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BB61-586A-4114-92FC-1617BD60C6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3228991"/>
      </p:ext>
    </p:extLst>
  </p:cSld>
  <p:clrMapOvr>
    <a:masterClrMapping/>
  </p:clrMapOvr>
  <p:transition spd="med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E15D-ECAC-4B78-86DC-38596E0D5A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732008"/>
      </p:ext>
    </p:extLst>
  </p:cSld>
  <p:clrMapOvr>
    <a:masterClrMapping/>
  </p:clrMapOvr>
  <p:transition spd="med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5D13-0D6F-4998-AD06-1DD9A18F60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7148782"/>
      </p:ext>
    </p:extLst>
  </p:cSld>
  <p:clrMapOvr>
    <a:masterClrMapping/>
  </p:clrMapOvr>
  <p:transition spd="med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9948164-E77A-4622-8121-0B317F75D5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 advTm="9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ybu.cz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ybu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rot="21434710">
            <a:off x="476115" y="3014390"/>
            <a:ext cx="563563" cy="571500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Obdélník 19"/>
          <p:cNvSpPr/>
          <p:nvPr/>
        </p:nvSpPr>
        <p:spPr>
          <a:xfrm rot="19442868">
            <a:off x="7353300" y="4942209"/>
            <a:ext cx="492125" cy="56197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 rot="21378255">
            <a:off x="684035" y="5201150"/>
            <a:ext cx="563563" cy="64452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053" name="Picture 4" descr="logo_gybu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68" y="5009203"/>
            <a:ext cx="1238168" cy="12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180476" y="3656260"/>
            <a:ext cx="64595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solidFill>
                  <a:schemeClr val="bg1"/>
                </a:solidFill>
                <a:latin typeface="Arial" charset="0"/>
                <a:cs typeface="Arial" charset="0"/>
              </a:rPr>
              <a:t>Gymnázium, Praha 4, Budějovická 680</a:t>
            </a:r>
          </a:p>
        </p:txBody>
      </p:sp>
      <p:sp>
        <p:nvSpPr>
          <p:cNvPr id="8" name="Obdélník 7"/>
          <p:cNvSpPr/>
          <p:nvPr/>
        </p:nvSpPr>
        <p:spPr>
          <a:xfrm rot="20153008">
            <a:off x="667484" y="855429"/>
            <a:ext cx="1071563" cy="107156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bdélník 8"/>
          <p:cNvSpPr/>
          <p:nvPr/>
        </p:nvSpPr>
        <p:spPr>
          <a:xfrm rot="835136">
            <a:off x="7559518" y="401762"/>
            <a:ext cx="1071563" cy="10715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57" name="Obdélník 5"/>
          <p:cNvSpPr>
            <a:spLocks noChangeArrowheads="1"/>
          </p:cNvSpPr>
          <p:nvPr/>
        </p:nvSpPr>
        <p:spPr bwMode="auto">
          <a:xfrm>
            <a:off x="878110" y="3051152"/>
            <a:ext cx="600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Vítáme Vás na </a:t>
            </a:r>
            <a:r>
              <a:rPr lang="cs-CZ" altLang="cs-CZ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GyBu</a:t>
            </a:r>
            <a:endParaRPr lang="cs-CZ" altLang="cs-CZ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058" name="Picture 5" descr="http://www.spsdusni.cz/images/loga/logo_magistra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95" y="4988672"/>
            <a:ext cx="1212902" cy="12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7119938" y="1450975"/>
            <a:ext cx="815975" cy="887413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Obdélník 13"/>
          <p:cNvSpPr/>
          <p:nvPr/>
        </p:nvSpPr>
        <p:spPr>
          <a:xfrm rot="21012773" flipV="1">
            <a:off x="6626225" y="1768475"/>
            <a:ext cx="384175" cy="4286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 rot="14316591">
            <a:off x="8038497" y="2849251"/>
            <a:ext cx="280988" cy="33337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Obdélník 18"/>
          <p:cNvSpPr/>
          <p:nvPr/>
        </p:nvSpPr>
        <p:spPr>
          <a:xfrm rot="1364822">
            <a:off x="539750" y="1771650"/>
            <a:ext cx="563563" cy="64452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Obdélník 20"/>
          <p:cNvSpPr/>
          <p:nvPr/>
        </p:nvSpPr>
        <p:spPr>
          <a:xfrm rot="15009296">
            <a:off x="7785416" y="1636233"/>
            <a:ext cx="460375" cy="39687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Obdélník 21"/>
          <p:cNvSpPr/>
          <p:nvPr/>
        </p:nvSpPr>
        <p:spPr>
          <a:xfrm rot="930885">
            <a:off x="7904163" y="5899150"/>
            <a:ext cx="282575" cy="33337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Obdélník 23"/>
          <p:cNvSpPr/>
          <p:nvPr/>
        </p:nvSpPr>
        <p:spPr>
          <a:xfrm rot="19889091">
            <a:off x="1352550" y="2017713"/>
            <a:ext cx="407988" cy="458787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Obdélník 24"/>
          <p:cNvSpPr/>
          <p:nvPr/>
        </p:nvSpPr>
        <p:spPr>
          <a:xfrm rot="5100466">
            <a:off x="1719368" y="1072715"/>
            <a:ext cx="411162" cy="368300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/>
          <p:cNvSpPr/>
          <p:nvPr/>
        </p:nvSpPr>
        <p:spPr>
          <a:xfrm rot="671609">
            <a:off x="976483" y="5013877"/>
            <a:ext cx="407987" cy="458788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Obdélník 26"/>
          <p:cNvSpPr/>
          <p:nvPr/>
        </p:nvSpPr>
        <p:spPr>
          <a:xfrm rot="19889091">
            <a:off x="8522035" y="4063854"/>
            <a:ext cx="900113" cy="1060450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Obdélník 27"/>
          <p:cNvSpPr/>
          <p:nvPr/>
        </p:nvSpPr>
        <p:spPr>
          <a:xfrm rot="1124148">
            <a:off x="7999413" y="4181475"/>
            <a:ext cx="561975" cy="595313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69B261A-8831-706E-BAB3-EBBB8FE8E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25" y="4978640"/>
            <a:ext cx="2267744" cy="123816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4B85D1E4-4707-8CAE-46F0-AB4B7706FB05}"/>
              </a:ext>
            </a:extLst>
          </p:cNvPr>
          <p:cNvSpPr/>
          <p:nvPr/>
        </p:nvSpPr>
        <p:spPr>
          <a:xfrm rot="542261">
            <a:off x="2810780" y="1208532"/>
            <a:ext cx="1071563" cy="1071562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DC7E434A-6C3F-430A-E273-D715E9134418}"/>
              </a:ext>
            </a:extLst>
          </p:cNvPr>
          <p:cNvSpPr/>
          <p:nvPr/>
        </p:nvSpPr>
        <p:spPr>
          <a:xfrm rot="21012773" flipV="1">
            <a:off x="3696983" y="1044688"/>
            <a:ext cx="384175" cy="4286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Uchazeči z Ukrajiny</a:t>
            </a:r>
            <a:endParaRPr lang="cs-CZ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9780" y="1075342"/>
            <a:ext cx="8016675" cy="5305986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podmínek se týkají pouze uchazečů, kteří mají </a:t>
            </a:r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dlouhodobá víza za účelem dočasné ochrany</a:t>
            </a:r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(válka na Ukrajině)</a:t>
            </a:r>
          </a:p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Společně s přihláškou ke studiu je nutné odevzdat</a:t>
            </a:r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hodnocení předchozího vzdělávání - vysvědčení z 1.pol. školního roku 2022/2023</a:t>
            </a:r>
          </a:p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kopii dokladu o dočasné ochraně </a:t>
            </a:r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(kopii pasu)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Případně žádost o konání zkoušky z matematiky v ukrajinském jazyce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Případně žádost o prominutí 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zkoušky z českého jazyka (výuka pouze v cizím jazyce) – znalost českého jazyka se ověří rozhovorem před komisí (hodnocení uspěl x neuspěl)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69102685"/>
      </p:ext>
    </p:extLst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4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893175" cy="5472113"/>
          </a:xfrm>
          <a:noFill/>
        </p:spPr>
        <p:txBody>
          <a:bodyPr/>
          <a:lstStyle/>
          <a:p>
            <a:pPr indent="-574675" algn="l" eaLnBrk="1" hangingPunct="1"/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6leté a 8leté studium </a:t>
            </a:r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zákonem stanovené jednotné přijímací testy, CERMAT</a:t>
            </a:r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b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skládají se celkem ze dvou částí: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1 /  </a:t>
            </a:r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matematika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 (</a:t>
            </a:r>
            <a:r>
              <a:rPr lang="cs-CZ" altLang="cs-CZ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M, 70min</a:t>
            </a:r>
            <a:r>
              <a:rPr lang="cs-CZ" altLang="cs-CZ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2 /  </a:t>
            </a:r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český jazyk a literatura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 (</a:t>
            </a:r>
            <a:r>
              <a:rPr lang="cs-CZ" altLang="cs-CZ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ČJL, 60 min</a:t>
            </a:r>
            <a:r>
              <a:rPr lang="cs-CZ" altLang="cs-CZ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termín testování: </a:t>
            </a:r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17. 4. a 18. 4. 2023</a:t>
            </a:r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Termíny a doba trvání testů se mohou změnit v závislosti na aktuální </a:t>
            </a:r>
            <a:r>
              <a:rPr lang="cs-CZ" altLang="cs-CZ" sz="18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situaci, což v letošním roce není pravděpodobné.</a:t>
            </a:r>
            <a:r>
              <a:rPr lang="cs-CZ" altLang="cs-CZ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1800" i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cs-CZ" altLang="cs-CZ" sz="1800" b="1" dirty="0">
              <a:solidFill>
                <a:schemeClr val="bg1"/>
              </a:solidFill>
            </a:endParaRPr>
          </a:p>
        </p:txBody>
      </p:sp>
      <p:sp>
        <p:nvSpPr>
          <p:cNvPr id="10243" name="Line 9"/>
          <p:cNvSpPr>
            <a:spLocks noChangeShapeType="1"/>
          </p:cNvSpPr>
          <p:nvPr/>
        </p:nvSpPr>
        <p:spPr bwMode="auto">
          <a:xfrm flipV="1">
            <a:off x="332534" y="3861048"/>
            <a:ext cx="88931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4" name="Line 11"/>
          <p:cNvSpPr>
            <a:spLocks noChangeShapeType="1"/>
          </p:cNvSpPr>
          <p:nvPr/>
        </p:nvSpPr>
        <p:spPr bwMode="auto">
          <a:xfrm>
            <a:off x="332535" y="4797152"/>
            <a:ext cx="8893175" cy="127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Line 9">
            <a:extLst>
              <a:ext uri="{FF2B5EF4-FFF2-40B4-BE49-F238E27FC236}">
                <a16:creationId xmlns:a16="http://schemas.microsoft.com/office/drawing/2014/main" xmlns="" id="{E542A568-D3CA-A38F-E4D1-95059B40A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534" y="2204864"/>
            <a:ext cx="88931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 noChangeArrowheads="1"/>
          </p:cNvSpPr>
          <p:nvPr>
            <p:ph type="title"/>
          </p:nvPr>
        </p:nvSpPr>
        <p:spPr>
          <a:xfrm>
            <a:off x="1187624" y="620688"/>
            <a:ext cx="7459414" cy="1296144"/>
          </a:xfrm>
        </p:spPr>
        <p:txBody>
          <a:bodyPr/>
          <a:lstStyle/>
          <a:p>
            <a:pPr algn="l"/>
            <a:r>
              <a:rPr lang="cs-CZ" altLang="cs-CZ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Předběžná kritéria </a:t>
            </a:r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pro přijímací řízení </a:t>
            </a:r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pro 6leté a 8leté studium</a:t>
            </a:r>
            <a:endParaRPr lang="cs-CZ" altLang="cs-CZ" sz="2800" dirty="0"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772816"/>
            <a:ext cx="7854950" cy="4320480"/>
          </a:xfrm>
        </p:spPr>
        <p:txBody>
          <a:bodyPr/>
          <a:lstStyle/>
          <a:p>
            <a:pPr>
              <a:defRPr/>
            </a:pPr>
            <a:endParaRPr lang="cs-CZ" altLang="cs-CZ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výsledky ze ZŠ 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(max.100 bodů)</a:t>
            </a:r>
          </a:p>
          <a:p>
            <a:pPr>
              <a:defRPr/>
            </a:pPr>
            <a:endParaRPr lang="cs-CZ" alt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jednotný test matematika 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(max.450 b.)</a:t>
            </a:r>
          </a:p>
          <a:p>
            <a:pPr>
              <a:defRPr/>
            </a:pPr>
            <a:endParaRPr lang="cs-CZ" alt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jednotný test český jazyk a literatura 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(max. 450 b.)</a:t>
            </a:r>
          </a:p>
          <a:p>
            <a:pPr marL="0" indent="0">
              <a:buNone/>
              <a:defRPr/>
            </a:pPr>
            <a:r>
              <a:rPr lang="cs-CZ" altLang="cs-C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endParaRPr lang="cs-CZ" altLang="cs-CZ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cs-CZ" altLang="cs-C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cs-CZ" altLang="cs-CZ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Celkem maximálně </a:t>
            </a:r>
            <a:r>
              <a:rPr lang="cs-CZ" altLang="cs-C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1000 bodů</a:t>
            </a:r>
          </a:p>
          <a:p>
            <a:pPr>
              <a:defRPr/>
            </a:pPr>
            <a:endParaRPr lang="cs-CZ" altLang="cs-CZ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Platná kritéria budou uvedena na webu školy nejpozději 31. 1. 2023.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xmlns="" id="{E542A568-D3CA-A38F-E4D1-95059B40A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536" y="1916832"/>
            <a:ext cx="88931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76263"/>
            <a:ext cx="4429125" cy="928688"/>
          </a:xfrm>
        </p:spPr>
        <p:txBody>
          <a:bodyPr/>
          <a:lstStyle/>
          <a:p>
            <a:pPr algn="l" eaLnBrk="1" hangingPunct="1"/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Zápisový lístek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772816"/>
            <a:ext cx="7776863" cy="4470400"/>
          </a:xfrm>
        </p:spPr>
        <p:txBody>
          <a:bodyPr/>
          <a:lstStyle/>
          <a:p>
            <a:pPr algn="just" eaLnBrk="1" hangingPunct="1"/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Vydá uchazeči ZŠ nebo krajský úřad, pokud uchazeč studuje na SŠ (§ 60a školského zákona) nebo</a:t>
            </a:r>
            <a:b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v zahraničí.</a:t>
            </a:r>
          </a:p>
          <a:p>
            <a:pPr algn="just" eaLnBrk="1" hangingPunct="1"/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Pokud je uchazeč přijat ke studiu, potvrdí svůj úmysl nastoupit ke vzdělávání v dané škole tím, že do </a:t>
            </a:r>
            <a:b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10 pracovních dnů </a:t>
            </a: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od zveřejnění výsledků odevzdá řediteli SŠ řádně vyplněný zápisový lístek. </a:t>
            </a:r>
          </a:p>
          <a:p>
            <a:pPr algn="just" eaLnBrk="1" hangingPunct="1"/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Pokud uchazeč (zákonný zástupce) neodevzdá řediteli SŠ v této lhůtě vyplněný zápisový lístek, vzdává se práva být přijat ke studiu a na jeho místo je přijat jiný uchazeč.</a:t>
            </a:r>
          </a:p>
        </p:txBody>
      </p:sp>
      <p:cxnSp>
        <p:nvCxnSpPr>
          <p:cNvPr id="4" name="Přímá spojnice 3"/>
          <p:cNvCxnSpPr>
            <a:cxnSpLocks/>
          </p:cNvCxnSpPr>
          <p:nvPr/>
        </p:nvCxnSpPr>
        <p:spPr>
          <a:xfrm>
            <a:off x="0" y="1524764"/>
            <a:ext cx="44275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48902" y="551187"/>
            <a:ext cx="7604125" cy="1214437"/>
          </a:xfrm>
        </p:spPr>
        <p:txBody>
          <a:bodyPr/>
          <a:lstStyle/>
          <a:p>
            <a:pPr algn="l" eaLnBrk="1" hangingPunct="1"/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Přípravné kurzy </a:t>
            </a:r>
            <a:r>
              <a:rPr lang="cs-CZ" altLang="cs-CZ" sz="4800" b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48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k přijímacím zkouškám pro žáky 5. a 7. ročníku ZŠ </a:t>
            </a:r>
            <a:r>
              <a:rPr lang="cs-CZ" altLang="cs-CZ" sz="4000" b="1" dirty="0">
                <a:solidFill>
                  <a:schemeClr val="bg1"/>
                </a:solidFill>
              </a:rPr>
              <a:t/>
            </a:r>
            <a:br>
              <a:rPr lang="cs-CZ" altLang="cs-CZ" sz="4000" b="1" dirty="0">
                <a:solidFill>
                  <a:schemeClr val="bg1"/>
                </a:solidFill>
              </a:rPr>
            </a:br>
            <a:endParaRPr lang="cs-CZ" altLang="cs-CZ" sz="4000" b="1" dirty="0">
              <a:solidFill>
                <a:schemeClr val="bg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10504" y="1628800"/>
            <a:ext cx="8280920" cy="44705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kurzy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od října 2022 konají online (přihlášení elektronicky přes webové stránky, viz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www.gybu.cz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otevíráme 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přípravné kurzy prezenční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(přihlášení elektronicky přes webové </a:t>
            </a: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stránky, volná místa ve středu 16:10 až 17:45)</a:t>
            </a: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zahájení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kurzů v týdnu od </a:t>
            </a: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1. 2023</a:t>
            </a:r>
          </a:p>
          <a:p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vyučovacích hodin českého jazyka a literatury 1000 Kč; 10 vyučovacích hodin matematiky 1000 Kč</a:t>
            </a: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případě prezenčních kurzů proběhne platba na první vyučovací hodině hotově. U online kurzů proběhne platba bankovním převodem, číslo účtu obdržíte v odpovědním e-mailu po odeslání přihlášky.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prezenční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 bude otevřen při min. počtu 15 účastníků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zaplacení kurzu není možná změna kurzu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832490" y="1412776"/>
            <a:ext cx="8215312" cy="158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563563"/>
            <a:ext cx="5730875" cy="958850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>Přijímací zkoušky </a:t>
            </a:r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nanečisto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628775"/>
            <a:ext cx="7996237" cy="36718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organizuje pouze SCIO 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(také v budově naší školy)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z matematiky a českého jazyka                                     (podle požadavků Cermatu na přijímací zkoušky)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termíny testování na naší škole: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21. 1. 2023 (pouze 5. a 9. roč.) , 25. 3. 2023</a:t>
            </a:r>
            <a:endParaRPr 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     Termíny se mohou změnit v závislosti na aktuální situaci.</a:t>
            </a:r>
            <a:endParaRPr lang="cs-CZ" altLang="cs-CZ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     podrobnosti a ceny najdete na www.scio.cz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4" name="Přímá spojovací čára 3"/>
          <p:cNvCxnSpPr/>
          <p:nvPr/>
        </p:nvCxnSpPr>
        <p:spPr>
          <a:xfrm>
            <a:off x="0" y="1412875"/>
            <a:ext cx="8215313" cy="1588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3"/>
          <p:cNvCxnSpPr>
            <a:cxnSpLocks/>
          </p:cNvCxnSpPr>
          <p:nvPr/>
        </p:nvCxnSpPr>
        <p:spPr>
          <a:xfrm>
            <a:off x="1331640" y="4797152"/>
            <a:ext cx="79200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20688"/>
            <a:ext cx="6003925" cy="835025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ŠKOLNÍ VZDĚLÁVACÍ PROGRAM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628800"/>
            <a:ext cx="7848600" cy="4637583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Pro každou školu je závazný její vlastní </a:t>
            </a:r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ŠVP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pro všechny           typy studia. Vyučujeme podle ŠVP pro 8leté gymnázium a podle ŠVP pro bilingvní šestileté gymnázium.</a:t>
            </a:r>
          </a:p>
          <a:p>
            <a:pPr eaLnBrk="1" hangingPunct="1"/>
            <a:endParaRPr lang="cs-CZ" altLang="cs-CZ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Důraz na jazykové vzdělávání 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– v 8letém gymnáziu od sekundy 2 povinné cizí jazyky, vyváženost přírodovědných  a humanitních oborů, </a:t>
            </a:r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využití informačních technologií při výuce 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(distanční vzdělávání).</a:t>
            </a:r>
          </a:p>
          <a:p>
            <a:pPr eaLnBrk="1" hangingPunct="1"/>
            <a:endParaRPr lang="cs-CZ" altLang="cs-CZ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Celkový </a:t>
            </a:r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harmonický rozvoj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 osobnosti žáka.</a:t>
            </a:r>
          </a:p>
          <a:p>
            <a:pPr eaLnBrk="1" hangingPunct="1"/>
            <a:endParaRPr lang="cs-CZ" altLang="cs-CZ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Po projednání školskou radou jsou všechny ŠVP zveřejněné na webu školy 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  <a:hlinkClick r:id="rId2"/>
              </a:rPr>
              <a:t>www.gybu.cz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 nebo k nahlédnutí u vedení školy.</a:t>
            </a:r>
          </a:p>
          <a:p>
            <a:pPr marL="0" indent="0" eaLnBrk="1" hangingPunct="1">
              <a:buNone/>
            </a:pPr>
            <a:endParaRPr lang="cs-CZ" alt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9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150" y="692150"/>
            <a:ext cx="6235700" cy="857250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přehled o umístění </a:t>
            </a:r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absolventů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r>
            <a:endParaRPr lang="cs-CZ" altLang="cs-CZ" sz="2800" dirty="0">
              <a:solidFill>
                <a:schemeClr val="bg1"/>
              </a:solidFill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1285875" y="1772816"/>
            <a:ext cx="6381750" cy="4156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4E všeobecná                 100%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8A všeobecná                 100 %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6D dvojjazyčná               100 %</a:t>
            </a:r>
          </a:p>
          <a:p>
            <a:pPr eaLnBrk="1" hangingPunct="1">
              <a:buFontTx/>
              <a:buNone/>
              <a:defRPr/>
            </a:pPr>
            <a:endParaRPr lang="cs-CZ" altLang="cs-CZ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celkem škola                  100 %</a:t>
            </a:r>
          </a:p>
          <a:p>
            <a:pPr eaLnBrk="1" hangingPunct="1"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Mnoho absolventů studuje na dvou VŠ nebo na zahraničních univerzitách.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Z celkového počtu 85 absolventů byli na VŠ přijati všichni.</a:t>
            </a:r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 flipV="1">
            <a:off x="1285875" y="1474788"/>
            <a:ext cx="7858125" cy="46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Line 11"/>
          <p:cNvSpPr>
            <a:spLocks noChangeShapeType="1"/>
          </p:cNvSpPr>
          <p:nvPr/>
        </p:nvSpPr>
        <p:spPr bwMode="auto">
          <a:xfrm flipV="1">
            <a:off x="-36513" y="4292600"/>
            <a:ext cx="722630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>
          <a:xfrm>
            <a:off x="2430463" y="147638"/>
            <a:ext cx="5297487" cy="1023937"/>
          </a:xfrm>
          <a:noFill/>
        </p:spPr>
        <p:txBody>
          <a:bodyPr/>
          <a:lstStyle/>
          <a:p>
            <a:pPr algn="l" eaLnBrk="1" hangingPunct="1"/>
            <a: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  <a:t>zájem o </a:t>
            </a:r>
            <a:r>
              <a:rPr lang="cs-CZ" altLang="cs-CZ" sz="3600" b="1">
                <a:solidFill>
                  <a:schemeClr val="bg1"/>
                </a:solidFill>
                <a:latin typeface="Arial" charset="0"/>
                <a:cs typeface="Arial" charset="0"/>
              </a:rPr>
              <a:t>studium u nás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idx="1"/>
          </p:nvPr>
        </p:nvSpPr>
        <p:spPr>
          <a:xfrm>
            <a:off x="611560" y="1268760"/>
            <a:ext cx="7643812" cy="4824536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rok </a:t>
            </a: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2020: 769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přihlášek (pouze 6leté a 8leté studium):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553 na 8leté  (přijato 60)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216 na 6leté  (přijato 32)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rok </a:t>
            </a: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2021: 626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přihlášek (pouze 6leté a 8leté studium):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442 na 8leté  (přijato 60)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184 na 6leté  (přijato 32)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rok </a:t>
            </a:r>
            <a:r>
              <a:rPr lang="cs-CZ" altLang="cs-C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2022: 690</a:t>
            </a: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přihlášek (pouze 6leté a 8leté studium):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463 na 8leté  (přijato 60)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227 na 6leté  (přijato 32)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36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36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b="1" dirty="0">
                <a:solidFill>
                  <a:schemeClr val="bg1"/>
                </a:solidFill>
              </a:rPr>
              <a:t>                     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</p:txBody>
      </p:sp>
      <p:sp>
        <p:nvSpPr>
          <p:cNvPr id="17412" name="Line 7"/>
          <p:cNvSpPr>
            <a:spLocks noChangeShapeType="1"/>
          </p:cNvSpPr>
          <p:nvPr/>
        </p:nvSpPr>
        <p:spPr bwMode="auto">
          <a:xfrm>
            <a:off x="2555776" y="1149889"/>
            <a:ext cx="6696744" cy="2168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/>
      <p:bldP spid="12800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19A6EDF-EDB5-0FD7-659D-0AED3A220740}"/>
              </a:ext>
            </a:extLst>
          </p:cNvPr>
          <p:cNvSpPr txBox="1"/>
          <p:nvPr/>
        </p:nvSpPr>
        <p:spPr>
          <a:xfrm>
            <a:off x="971600" y="764704"/>
            <a:ext cx="784887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 ve španělštině, další cizí jazyky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jazykové a poznávací zahraniční pobyty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sekundy dva povinné cizí jazyky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vybavení na vysoké úrovni, používání IT při výuce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aprobovanost pedagogů, </a:t>
            </a:r>
            <a:r>
              <a:rPr lang="cs-CZ" altLang="cs-CZ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tři výchovné poradkyně, školní psycholožka, metodik prevence, školní poradenské pracoviště (programy prevence)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fakultní škola </a:t>
            </a:r>
            <a:r>
              <a:rPr lang="cs-CZ" altLang="cs-CZ" sz="18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UK, FF UK, FEL ČVUT a Husitské teologické fakulty Univerzity Karlovy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bohatá nabídka kroužků, volitelných a nepovinných předmětů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propojení školní psycholog / výchovný poradce / třídní učitel (třídnické hodiny, školení), adaptační kurzy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granty a dotace (EU, MHMP, MŠMT)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dobře vybavené sportovní areály venkovní i vnitřní</a:t>
            </a:r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5AFE542-60B6-4D9B-5E9C-2BA8E14D8D9F}"/>
              </a:ext>
            </a:extLst>
          </p:cNvPr>
          <p:cNvSpPr txBox="1"/>
          <p:nvPr/>
        </p:nvSpPr>
        <p:spPr>
          <a:xfrm>
            <a:off x="971600" y="18864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je o nás zájem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xmlns="" id="{E3E78A32-AC57-189A-930F-CACA1DD1D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6096" y="620688"/>
            <a:ext cx="3816424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xmlns="" id="{92527A59-1156-24DC-CEE4-D2B8CAE99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-180528" y="620688"/>
            <a:ext cx="115212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071563"/>
            <a:ext cx="6162675" cy="4500562"/>
          </a:xfrm>
        </p:spPr>
        <p:txBody>
          <a:bodyPr/>
          <a:lstStyle/>
          <a:p>
            <a:pPr algn="l" eaLnBrk="1" hangingPunct="1"/>
            <a:r>
              <a:rPr lang="cs-CZ" altLang="cs-CZ" sz="2800">
                <a:solidFill>
                  <a:schemeClr val="bg1"/>
                </a:solidFill>
                <a:latin typeface="Arial" charset="0"/>
                <a:cs typeface="Arial" charset="0"/>
              </a:rPr>
              <a:t>typy studia:</a:t>
            </a:r>
            <a:r>
              <a:rPr lang="cs-CZ" altLang="cs-CZ">
                <a:solidFill>
                  <a:schemeClr val="bg1"/>
                </a:solidFill>
              </a:rPr>
              <a:t/>
            </a:r>
            <a:br>
              <a:rPr lang="cs-CZ" altLang="cs-CZ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/>
            </a:r>
            <a:br>
              <a:rPr lang="cs-CZ" altLang="cs-CZ">
                <a:solidFill>
                  <a:schemeClr val="bg1"/>
                </a:solidFill>
              </a:rPr>
            </a:br>
            <a:r>
              <a:rPr lang="cs-CZ" altLang="cs-CZ" sz="4000" b="1">
                <a:solidFill>
                  <a:schemeClr val="bg1"/>
                </a:solidFill>
                <a:latin typeface="Arial" charset="0"/>
                <a:cs typeface="Arial" charset="0"/>
              </a:rPr>
              <a:t>šestileté</a:t>
            </a:r>
            <a:r>
              <a:rPr lang="cs-CZ" altLang="cs-CZ" sz="4000">
                <a:solidFill>
                  <a:schemeClr val="bg1"/>
                </a:solidFill>
                <a:latin typeface="Arial" charset="0"/>
                <a:cs typeface="Arial" charset="0"/>
              </a:rPr>
              <a:t> - </a:t>
            </a:r>
            <a: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  <a:t>dvojjazyčné</a:t>
            </a:r>
            <a:b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  <a:t>                    </a:t>
            </a:r>
            <a:r>
              <a:rPr lang="cs-CZ" altLang="cs-CZ" sz="280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cs-CZ" altLang="cs-CZ" sz="2800" i="1">
                <a:solidFill>
                  <a:schemeClr val="bg1"/>
                </a:solidFill>
                <a:latin typeface="Arial" charset="0"/>
                <a:cs typeface="Arial" charset="0"/>
              </a:rPr>
              <a:t>česko-španělské)</a:t>
            </a:r>
            <a:r>
              <a:rPr lang="cs-CZ" altLang="cs-CZ" sz="400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400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4000" b="1">
                <a:solidFill>
                  <a:schemeClr val="bg1"/>
                </a:solidFill>
                <a:latin typeface="Arial" charset="0"/>
                <a:cs typeface="Arial" charset="0"/>
              </a:rPr>
              <a:t>osmileté</a:t>
            </a:r>
            <a:r>
              <a:rPr lang="cs-CZ" altLang="cs-CZ" sz="4000">
                <a:solidFill>
                  <a:schemeClr val="bg1"/>
                </a:solidFill>
                <a:latin typeface="Arial" charset="0"/>
                <a:cs typeface="Arial" charset="0"/>
              </a:rPr>
              <a:t> - </a:t>
            </a:r>
            <a: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  <a:t>všeobecné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93925" y="2781300"/>
            <a:ext cx="6948488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076" name="Picture 4" descr="logo_gybu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671513"/>
            <a:ext cx="102711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28DE245-9078-7512-3CA5-C5CADAE09D17}"/>
              </a:ext>
            </a:extLst>
          </p:cNvPr>
          <p:cNvSpPr txBox="1"/>
          <p:nvPr/>
        </p:nvSpPr>
        <p:spPr>
          <a:xfrm>
            <a:off x="1331640" y="1304237"/>
            <a:ext cx="7128792" cy="510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vlajková loď – bilingvní česko-španělské studium</a:t>
            </a: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 roce 2022 vyjelo 248 žáků do zahraničí: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Španělsko, Německo, Švýcarsko, Holandsko</a:t>
            </a: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92 žáků bylo na adaptačních kurzech, 60 na škole v přírodě,       89 na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kurzu,140 na lyžařských kurzech, 85 na sportovních letních kurzech, 90 žáků na vícedenních exkurzích, mnoho žáků na školních výletech</a:t>
            </a: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 roce 2020 a 2021 byly téměř všechny výjezdy zrušeny, konaly se pouze adaptační kurzy a školy v přírodě v ČR (covid)</a:t>
            </a: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4638" eaLnBrk="1" hangingPunct="1">
              <a:lnSpc>
                <a:spcPct val="90000"/>
              </a:lnSpc>
              <a:tabLst>
                <a:tab pos="627063" algn="l"/>
              </a:tabLst>
              <a:defRPr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15 odborných pracoven, 3 multimediální učebny, 3 tělocvičny,  hala na squash, posilovna, mnoho hřišť s umělým povrchem, počítačové učebny, internet, velmi dobré IT vybavení v celé škole, bezdrátové Wi-Fi pokrytí celé budovy,  vlastní jídelna, vynikající dopravní dostupnost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F571DF-EEAB-7C8C-75CD-32F818E33F6C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474604"/>
            <a:ext cx="4443412" cy="87788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Budějovická</a:t>
            </a:r>
            <a:r>
              <a:rPr lang="cs-CZ" altLang="cs-CZ" sz="3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3200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kvalita</a:t>
            </a:r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xmlns="" id="{B22C3011-D617-181C-B3CC-2C679ED42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-108520" y="1282552"/>
            <a:ext cx="6696744" cy="2168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xmlns="" id="{BE7104E8-BD37-4955-6CC8-85D980727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6184" y="6237313"/>
            <a:ext cx="752432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275" y="687388"/>
            <a:ext cx="4835525" cy="890587"/>
          </a:xfrm>
        </p:spPr>
        <p:txBody>
          <a:bodyPr/>
          <a:lstStyle/>
          <a:p>
            <a:pPr algn="r" eaLnBrk="1" hangingPunct="1"/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ocenění nejlepších studentů </a:t>
            </a: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1800" dirty="0">
                <a:solidFill>
                  <a:schemeClr val="bg1"/>
                </a:solidFill>
                <a:latin typeface="Arial" charset="0"/>
                <a:cs typeface="Arial" charset="0"/>
              </a:rPr>
              <a:t>v Brožíkově síni Staroměstské radnice </a:t>
            </a:r>
            <a:r>
              <a:rPr lang="cs-CZ" altLang="cs-CZ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r>
            <a:endParaRPr lang="cs-CZ" altLang="cs-CZ" sz="1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77975"/>
            <a:ext cx="6276950" cy="4807877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 rot="392131">
            <a:off x="528103" y="1669110"/>
            <a:ext cx="7296657" cy="46148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>
              <a:latin typeface="Arial" charset="0"/>
            </a:endParaRPr>
          </a:p>
        </p:txBody>
      </p:sp>
    </p:spTree>
  </p:cSld>
  <p:clrMapOvr>
    <a:masterClrMapping/>
  </p:clrMapOvr>
  <p:transition spd="med" advTm="9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/>
          <p:cNvSpPr txBox="1">
            <a:spLocks noChangeArrowheads="1"/>
          </p:cNvSpPr>
          <p:nvPr/>
        </p:nvSpPr>
        <p:spPr bwMode="auto">
          <a:xfrm rot="-510130">
            <a:off x="6351588" y="4792663"/>
            <a:ext cx="1733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charset="0"/>
              </a:rPr>
              <a:t>úspěchy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charset="0"/>
              </a:rPr>
              <a:t>v soutěžích</a:t>
            </a:r>
          </a:p>
        </p:txBody>
      </p:sp>
      <p:pic>
        <p:nvPicPr>
          <p:cNvPr id="21507" name="Picture 6" descr="ZLATÁ MEDAILE OD DÁNSKÉHO PRINCE PRO NAŠE STUDENTY -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1913"/>
            <a:ext cx="5113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 rot="-525719">
            <a:off x="968375" y="273050"/>
            <a:ext cx="7123113" cy="59309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1509" name="Picture 7" descr="JiÅÃ­ JanouÅ¡ek Älenem vÃ­tÄznÃ©ho tÃ½mu -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9" y="3645024"/>
            <a:ext cx="50149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ovéPole 1"/>
          <p:cNvSpPr txBox="1">
            <a:spLocks noChangeArrowheads="1"/>
          </p:cNvSpPr>
          <p:nvPr/>
        </p:nvSpPr>
        <p:spPr bwMode="auto">
          <a:xfrm rot="-510130">
            <a:off x="892500" y="666134"/>
            <a:ext cx="21510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charset="0"/>
              </a:rPr>
              <a:t>Zlatá medaile dánského krále za 1. místo v Evropě v přírodovědné soutěži</a:t>
            </a:r>
            <a:endParaRPr lang="cs-CZ" altLang="cs-CZ" sz="2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 advTm="9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 noChangeArrowheads="1"/>
          </p:cNvSpPr>
          <p:nvPr>
            <p:ph type="title"/>
          </p:nvPr>
        </p:nvSpPr>
        <p:spPr>
          <a:xfrm>
            <a:off x="3674754" y="970047"/>
            <a:ext cx="4533900" cy="771525"/>
          </a:xfrm>
        </p:spPr>
        <p:txBody>
          <a:bodyPr/>
          <a:lstStyle/>
          <a:p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Úspěchy v matematice</a:t>
            </a: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113" y="1708469"/>
            <a:ext cx="2999641" cy="4239894"/>
          </a:xfrm>
          <a:noFill/>
        </p:spPr>
      </p:pic>
      <p:sp>
        <p:nvSpPr>
          <p:cNvPr id="22531" name="Zástupný symbol pro obsah 3"/>
          <p:cNvSpPr>
            <a:spLocks noGrp="1" noChangeArrowheads="1"/>
          </p:cNvSpPr>
          <p:nvPr>
            <p:ph sz="half" idx="2"/>
          </p:nvPr>
        </p:nvSpPr>
        <p:spPr>
          <a:xfrm>
            <a:off x="3951670" y="1844824"/>
            <a:ext cx="4209830" cy="381642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200" dirty="0">
                <a:solidFill>
                  <a:schemeClr val="bg1"/>
                </a:solidFill>
                <a:latin typeface="Arial" charset="0"/>
                <a:cs typeface="Arial" charset="0"/>
              </a:rPr>
              <a:t>Dne 7. 6. 2018 udělil Senát Parlamentu ČR a Jednota českých matematiků a fyziků       a CERMAT čestné uznání Gymnáziu Budějovická za přínos matematice, podnětné prostředí a výborné výsledky žáků ve zkoušce vysoké náročnosti M</a:t>
            </a:r>
            <a:r>
              <a:rPr lang="cs-CZ" altLang="cs-CZ" sz="2200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sz="2200" dirty="0">
                <a:solidFill>
                  <a:schemeClr val="bg1"/>
                </a:solidFill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 rot="-171043">
            <a:off x="814388" y="593725"/>
            <a:ext cx="7651750" cy="57912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cxnSp>
        <p:nvCxnSpPr>
          <p:cNvPr id="2" name="Přímá spojovací čára 5">
            <a:extLst>
              <a:ext uri="{FF2B5EF4-FFF2-40B4-BE49-F238E27FC236}">
                <a16:creationId xmlns:a16="http://schemas.microsoft.com/office/drawing/2014/main" xmlns="" id="{A7206460-3A20-5743-75E0-A26824DDBA30}"/>
              </a:ext>
            </a:extLst>
          </p:cNvPr>
          <p:cNvCxnSpPr>
            <a:cxnSpLocks/>
          </p:cNvCxnSpPr>
          <p:nvPr/>
        </p:nvCxnSpPr>
        <p:spPr>
          <a:xfrm>
            <a:off x="4067944" y="1719125"/>
            <a:ext cx="43390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1235110">
            <a:off x="-235489" y="337383"/>
            <a:ext cx="6406483" cy="703018"/>
          </a:xfrm>
        </p:spPr>
        <p:txBody>
          <a:bodyPr/>
          <a:lstStyle/>
          <a:p>
            <a:pPr defTabSz="1614488"/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Ocenění v matematice v Senátu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5288449" cy="486916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904656" y="1364818"/>
            <a:ext cx="2915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V červnu 2022 bylo            v Senátu předáno ocenění našemu studentovi za získání plného počtu bodů               v náročném maturitním testu matematika rozšiřující.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21219886">
            <a:off x="474548" y="955900"/>
            <a:ext cx="8228907" cy="516790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90567"/>
      </p:ext>
    </p:extLst>
  </p:cSld>
  <p:clrMapOvr>
    <a:masterClrMapping/>
  </p:clrMapOvr>
  <p:transition spd="med" advTm="9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785813"/>
            <a:ext cx="4246562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charset="0"/>
                <a:cs typeface="Arial" charset="0"/>
              </a:rPr>
              <a:t>státní</a:t>
            </a:r>
            <a:r>
              <a:rPr lang="cs-CZ" altLang="cs-CZ" sz="3600" b="1">
                <a:solidFill>
                  <a:schemeClr val="bg1"/>
                </a:solidFill>
                <a:latin typeface="Arial" charset="0"/>
                <a:cs typeface="Arial" charset="0"/>
              </a:rPr>
              <a:t> maturity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2060574"/>
            <a:ext cx="7672387" cy="3744689"/>
          </a:xfrm>
        </p:spPr>
        <p:txBody>
          <a:bodyPr/>
          <a:lstStyle/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100% úspěšnost školy</a:t>
            </a:r>
          </a:p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nadprůměrné výsledky v mnoha předmětech</a:t>
            </a:r>
          </a:p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někteří studenti dosáhli v testech maximálního bodového zisku</a:t>
            </a:r>
          </a:p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nejlepší ve španělštině v ČR</a:t>
            </a:r>
          </a:p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podrobně ve výroční zprávě školy</a:t>
            </a:r>
          </a:p>
          <a:p>
            <a:pPr eaLnBrk="1" hangingPunct="1"/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ocenění výborných studentů v Senátu ČR v matematice rozšiřující</a:t>
            </a:r>
          </a:p>
          <a:p>
            <a:pPr eaLnBrk="1" hangingPunct="1"/>
            <a:endParaRPr lang="cs-CZ" altLang="cs-CZ" sz="3600" b="1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-252536" y="1628800"/>
            <a:ext cx="4214813" cy="158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 rot="352687">
            <a:off x="6381514" y="494030"/>
            <a:ext cx="2209800" cy="803275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maturity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56" y="1383453"/>
            <a:ext cx="6372200" cy="476921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 rot="305781">
            <a:off x="713414" y="1144554"/>
            <a:ext cx="7331310" cy="474028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 advTm="9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5544616" cy="1008112"/>
          </a:xfrm>
        </p:spPr>
        <p:txBody>
          <a:bodyPr/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předávání maturitních vysvědčení</a:t>
            </a:r>
          </a:p>
        </p:txBody>
      </p:sp>
      <p:pic>
        <p:nvPicPr>
          <p:cNvPr id="43010" name="Picture 2" descr="https://www.gybu.cz/cache/img/contents/base/l5n28c65w9fuubs5/img-20220531-wa0008.jpg_128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42615"/>
            <a:ext cx="6480720" cy="48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 rot="21334375">
            <a:off x="906345" y="1684364"/>
            <a:ext cx="7331310" cy="474028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912039836"/>
      </p:ext>
    </p:extLst>
  </p:cSld>
  <p:clrMapOvr>
    <a:masterClrMapping/>
  </p:clrMapOvr>
  <p:transition spd="med" advTm="9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66DEA8E3-D0B3-C4C8-241C-D7D201B3A0D3}"/>
              </a:ext>
            </a:extLst>
          </p:cNvPr>
          <p:cNvSpPr txBox="1"/>
          <p:nvPr/>
        </p:nvSpPr>
        <p:spPr>
          <a:xfrm>
            <a:off x="539552" y="1196752"/>
            <a:ext cx="84249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jazykové a poznávací zájezdy v zahraničí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lyžařské kurzy v rakouských Alpách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letní sportovní kurzy v jižních Čechách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Pragensis</a:t>
            </a:r>
            <a:endParaRPr lang="cs-CZ" alt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 různými fakultami UK,  ČVUT, Městskou knihovnou a dalšími VŠ</a:t>
            </a:r>
          </a:p>
          <a:p>
            <a:pPr eaLnBrk="1" hangingPunct="1"/>
            <a:endParaRPr lang="cs-CZ" altLang="cs-CZ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účast a výborná umístění v soutěžích a olympiádách: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biologické, ekologické, matematické, jazykové, zeměpisné, sportovní…, v krajských i celostátních kolech soutěží 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při </a:t>
            </a:r>
            <a:r>
              <a:rPr lang="cs-CZ" altLang="cs-CZ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charitativních akcích: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Světluška, Sluníčkový den, Člověk v tísni, pomoc Ukrajině, různé  charitativní sbírky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8200E5A-EEA1-6F1C-8382-DA2C8721DD27}"/>
              </a:ext>
            </a:extLst>
          </p:cNvPr>
          <p:cNvSpPr txBox="1"/>
          <p:nvPr/>
        </p:nvSpPr>
        <p:spPr>
          <a:xfrm>
            <a:off x="6444208" y="40466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</a:p>
          <a:p>
            <a:endParaRPr lang="cs-CZ" dirty="0"/>
          </a:p>
        </p:txBody>
      </p:sp>
      <p:cxnSp>
        <p:nvCxnSpPr>
          <p:cNvPr id="4" name="Přímá spojovací čára 5">
            <a:extLst>
              <a:ext uri="{FF2B5EF4-FFF2-40B4-BE49-F238E27FC236}">
                <a16:creationId xmlns:a16="http://schemas.microsoft.com/office/drawing/2014/main" xmlns="" id="{877621CA-673A-475F-1737-ADF085B31EFB}"/>
              </a:ext>
            </a:extLst>
          </p:cNvPr>
          <p:cNvCxnSpPr>
            <a:cxnSpLocks/>
          </p:cNvCxnSpPr>
          <p:nvPr/>
        </p:nvCxnSpPr>
        <p:spPr>
          <a:xfrm>
            <a:off x="611560" y="1052736"/>
            <a:ext cx="727280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 rot="193283">
            <a:off x="5744033" y="464129"/>
            <a:ext cx="3104987" cy="795728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adaptační kurzy</a:t>
            </a:r>
            <a:endParaRPr lang="cs-CZ" altLang="cs-CZ" sz="28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2443">
            <a:off x="947442" y="1498761"/>
            <a:ext cx="5881832" cy="4411374"/>
          </a:xfrm>
          <a:prstGeom prst="rect">
            <a:avLst/>
          </a:prstGeom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 rot="214597">
            <a:off x="1558899" y="1048785"/>
            <a:ext cx="6890298" cy="519248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 advTm="9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65175"/>
            <a:ext cx="4876800" cy="95091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typy studia otevírané </a:t>
            </a:r>
            <a:b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ve školním roce </a:t>
            </a:r>
            <a:r>
              <a:rPr lang="en-US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20</a:t>
            </a:r>
            <a:r>
              <a:rPr lang="cs-CZ" altLang="cs-CZ" sz="2600" dirty="0">
                <a:solidFill>
                  <a:schemeClr val="bg1"/>
                </a:solidFill>
                <a:latin typeface="Arial" charset="0"/>
                <a:cs typeface="Arial" charset="0"/>
              </a:rPr>
              <a:t>23/2024</a:t>
            </a:r>
          </a:p>
        </p:txBody>
      </p:sp>
      <p:graphicFrame>
        <p:nvGraphicFramePr>
          <p:cNvPr id="3249" name="Group 177"/>
          <p:cNvGraphicFramePr>
            <a:graphicFrameLocks noGrp="1"/>
          </p:cNvGraphicFramePr>
          <p:nvPr/>
        </p:nvGraphicFramePr>
        <p:xfrm>
          <a:off x="468313" y="1989138"/>
          <a:ext cx="8207376" cy="3090862"/>
        </p:xfrm>
        <a:graphic>
          <a:graphicData uri="http://schemas.openxmlformats.org/drawingml/2006/table">
            <a:tbl>
              <a:tblPr/>
              <a:tblGrid>
                <a:gridCol w="3163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0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117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šestileté dvojjazyčné 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česko-španělské</a:t>
                      </a: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f-Z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794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af-Z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uchazečů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 třída)</a:t>
                      </a: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osmileté 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všeobecné</a:t>
                      </a: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f-Z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7941K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af-Z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uchazečů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 třídy)</a:t>
                      </a:r>
                    </a:p>
                  </a:txBody>
                  <a:tcPr marL="91423" marR="91423" marT="45734" marB="4573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468313" y="1989138"/>
            <a:ext cx="8207375" cy="3090862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 noChangeArrowheads="1"/>
          </p:cNvSpPr>
          <p:nvPr>
            <p:ph type="title"/>
          </p:nvPr>
        </p:nvSpPr>
        <p:spPr>
          <a:xfrm rot="21339621">
            <a:off x="1071372" y="383468"/>
            <a:ext cx="5184775" cy="930275"/>
          </a:xfrm>
        </p:spPr>
        <p:txBody>
          <a:bodyPr/>
          <a:lstStyle/>
          <a:p>
            <a:pPr algn="l"/>
            <a:r>
              <a:rPr lang="cs-CZ" altLang="cs-CZ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REFRESH kurz</a:t>
            </a:r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přechod mezi nižším a vyšším gymnáziem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 rot="-252553">
            <a:off x="1420813" y="1270000"/>
            <a:ext cx="7192962" cy="4673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1E2962F-32D9-B454-359D-4C5C63F5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7029"/>
            <a:ext cx="4556650" cy="37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kolství a volný čas: Střelské Hoštice">
            <a:extLst>
              <a:ext uri="{FF2B5EF4-FFF2-40B4-BE49-F238E27FC236}">
                <a16:creationId xmlns:a16="http://schemas.microsoft.com/office/drawing/2014/main" xmlns="" id="{80EF68CE-EABE-EAC4-3170-164A7BE7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5043732" cy="35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9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05" name="Picture 33" descr="https://www.gybu.cz/cache/img/contents/base/7ur2vjsu9xbhhfec/20221002_104218.jpg_128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2" y="122164"/>
            <a:ext cx="3644413" cy="205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62016"/>
            <a:ext cx="2627784" cy="197083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6B53214-2814-2746-725D-364E2917DD20}"/>
              </a:ext>
            </a:extLst>
          </p:cNvPr>
          <p:cNvSpPr txBox="1"/>
          <p:nvPr/>
        </p:nvSpPr>
        <p:spPr>
          <a:xfrm>
            <a:off x="323528" y="2629283"/>
            <a:ext cx="7848872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zajištění studia se podílí španělské ministerstvo školství   – spolupráce se španělským velvyslanectvím v ČR                      a Institutem Cervantes, s ambasádami španělsky mluvících zemí (Mexiko, Argentina, Chile, Peru…)  </a:t>
            </a:r>
          </a:p>
          <a:p>
            <a:pPr eaLnBrk="1" hangingPunct="1">
              <a:lnSpc>
                <a:spcPct val="80000"/>
              </a:lnSpc>
            </a:pPr>
            <a:r>
              <a:rPr lang="af-ZA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trv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od roku 1990, první v ČR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letošním školním </a:t>
            </a: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roce: 168 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studentů a 5</a:t>
            </a:r>
            <a:r>
              <a:rPr lang="af-ZA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španělských učitelů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Studijní 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materiály, </a:t>
            </a: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učebnice, lektoři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dotace, přednášky, </a:t>
            </a:r>
            <a:r>
              <a:rPr lang="cs-CZ" alt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studijní pobyty ve </a:t>
            </a:r>
            <a:r>
              <a:rPr lang="cs-CZ" altLang="cs-CZ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Španělsku, divadlo ve španělštině…</a:t>
            </a:r>
            <a:endParaRPr lang="cs-CZ" altLang="cs-CZ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altLang="cs-CZ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třetího ročníku jsou matematika, fyzika, chemie, dějepis </a:t>
            </a:r>
            <a:r>
              <a:rPr lang="cs-CZ" altLang="cs-CZ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zeměpis vyučovány </a:t>
            </a:r>
            <a:r>
              <a:rPr lang="cs-CZ" altLang="cs-CZ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španělštině.</a:t>
            </a:r>
            <a:endParaRPr lang="cs-CZ" altLang="cs-CZ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CC1A936-FDD2-6078-F843-FBA4F96C82A5}"/>
              </a:ext>
            </a:extLst>
          </p:cNvPr>
          <p:cNvSpPr txBox="1"/>
          <p:nvPr/>
        </p:nvSpPr>
        <p:spPr>
          <a:xfrm>
            <a:off x="539552" y="213285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Česko-španělské bilingvní studium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Vlajka Španělsko | army-shop.cz">
            <a:extLst>
              <a:ext uri="{FF2B5EF4-FFF2-40B4-BE49-F238E27FC236}">
                <a16:creationId xmlns:a16="http://schemas.microsoft.com/office/drawing/2014/main" xmlns="" id="{1AA2732F-2D96-6976-949E-94AC29CE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77" y="162363"/>
            <a:ext cx="1970491" cy="19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9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title"/>
          </p:nvPr>
        </p:nvSpPr>
        <p:spPr>
          <a:xfrm rot="364872">
            <a:off x="5037138" y="527050"/>
            <a:ext cx="3722687" cy="830263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bg1"/>
                </a:solidFill>
                <a:latin typeface="Arial" charset="0"/>
                <a:cs typeface="Arial" charset="0"/>
              </a:rPr>
              <a:t>španělské</a:t>
            </a:r>
            <a:r>
              <a:rPr lang="cs-CZ" altLang="cs-CZ" sz="3200" b="1">
                <a:solidFill>
                  <a:schemeClr val="bg1"/>
                </a:solidFill>
                <a:latin typeface="Arial" charset="0"/>
                <a:cs typeface="Arial" charset="0"/>
              </a:rPr>
              <a:t> divadlo</a:t>
            </a:r>
          </a:p>
        </p:txBody>
      </p:sp>
      <p:sp>
        <p:nvSpPr>
          <p:cNvPr id="29699" name="Rectangle 16"/>
          <p:cNvSpPr>
            <a:spLocks noChangeArrowheads="1"/>
          </p:cNvSpPr>
          <p:nvPr/>
        </p:nvSpPr>
        <p:spPr bwMode="auto">
          <a:xfrm rot="348373">
            <a:off x="662993" y="1085073"/>
            <a:ext cx="8155109" cy="50831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>
              <a:latin typeface="Arial" charset="0"/>
            </a:endParaRPr>
          </a:p>
        </p:txBody>
      </p:sp>
      <p:pic>
        <p:nvPicPr>
          <p:cNvPr id="29700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50" y="4271488"/>
            <a:ext cx="17033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59" y="3140968"/>
            <a:ext cx="2954338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9" y="710921"/>
            <a:ext cx="34337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22326">
            <a:off x="5093182" y="1488958"/>
            <a:ext cx="3377587" cy="22434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 advTm="9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 rot="21237155">
            <a:off x="4866837" y="1308915"/>
            <a:ext cx="3762698" cy="894752"/>
          </a:xfrm>
        </p:spPr>
        <p:txBody>
          <a:bodyPr/>
          <a:lstStyle/>
          <a:p>
            <a:pPr eaLnBrk="1" hangingPunct="1"/>
            <a:r>
              <a:rPr lang="cs-CZ" altLang="cs-CZ" sz="32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Salamanca</a:t>
            </a:r>
            <a:r>
              <a:rPr lang="cs-CZ" altLang="cs-CZ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3200" dirty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554">
            <a:off x="135937" y="629176"/>
            <a:ext cx="468788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4"/>
          <p:cNvSpPr>
            <a:spLocks noChangeArrowheads="1"/>
          </p:cNvSpPr>
          <p:nvPr/>
        </p:nvSpPr>
        <p:spPr bwMode="auto">
          <a:xfrm rot="21261379">
            <a:off x="1116699" y="599570"/>
            <a:ext cx="7627877" cy="588085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8788">
            <a:off x="2004154" y="2691689"/>
            <a:ext cx="6246851" cy="3516601"/>
          </a:xfrm>
          <a:prstGeom prst="rect">
            <a:avLst/>
          </a:prstGeom>
        </p:spPr>
      </p:pic>
    </p:spTree>
  </p:cSld>
  <p:clrMapOvr>
    <a:masterClrMapping/>
  </p:clrMapOvr>
  <p:transition spd="med" advTm="9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398100"/>
              </p:ext>
            </p:extLst>
          </p:nvPr>
        </p:nvGraphicFramePr>
        <p:xfrm>
          <a:off x="0" y="0"/>
          <a:ext cx="9144000" cy="689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nímek" r:id="rId3" imgW="3220236" imgH="2413950" progId="PowerPoint.Slide.8">
                  <p:embed/>
                </p:oleObj>
              </mc:Choice>
              <mc:Fallback>
                <p:oleObj name="Snímek" r:id="rId3" imgW="3220236" imgH="241395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93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9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620888"/>
              </p:ext>
            </p:extLst>
          </p:nvPr>
        </p:nvGraphicFramePr>
        <p:xfrm>
          <a:off x="31938" y="260648"/>
          <a:ext cx="8793250" cy="659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Snímek" r:id="rId3" imgW="4485060" imgH="3363430" progId="PowerPoint.Slide.8">
                  <p:embed/>
                </p:oleObj>
              </mc:Choice>
              <mc:Fallback>
                <p:oleObj name="Snímek" r:id="rId3" imgW="4485060" imgH="336343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38" y="260648"/>
                        <a:ext cx="8793250" cy="659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9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 noChangeArrowheads="1"/>
          </p:cNvSpPr>
          <p:nvPr>
            <p:ph type="title"/>
          </p:nvPr>
        </p:nvSpPr>
        <p:spPr>
          <a:xfrm rot="21405592">
            <a:off x="488770" y="533599"/>
            <a:ext cx="2667098" cy="799270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York </a:t>
            </a:r>
            <a:r>
              <a:rPr lang="cs-CZ" altLang="cs-CZ" sz="3600" dirty="0">
                <a:solidFill>
                  <a:schemeClr val="bg1"/>
                </a:solidFill>
                <a:latin typeface="Arial" charset="0"/>
                <a:cs typeface="Arial" charset="0"/>
              </a:rPr>
              <a:t>2019</a:t>
            </a:r>
          </a:p>
        </p:txBody>
      </p:sp>
      <p:pic>
        <p:nvPicPr>
          <p:cNvPr id="34819" name="Picture 6" descr="Zájezd do Yorku -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4550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13"/>
          <p:cNvSpPr>
            <a:spLocks noChangeArrowheads="1"/>
          </p:cNvSpPr>
          <p:nvPr/>
        </p:nvSpPr>
        <p:spPr bwMode="auto">
          <a:xfrm rot="-171343">
            <a:off x="438150" y="1174750"/>
            <a:ext cx="7937500" cy="47910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>
              <a:latin typeface="Arial" charset="0"/>
            </a:endParaRPr>
          </a:p>
        </p:txBody>
      </p:sp>
    </p:spTree>
  </p:cSld>
  <p:clrMapOvr>
    <a:masterClrMapping/>
  </p:clrMapOvr>
  <p:transition spd="med" advTm="9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 rot="270010">
            <a:off x="4739733" y="377016"/>
            <a:ext cx="3724275" cy="750888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Anglie </a:t>
            </a:r>
            <a:r>
              <a:rPr lang="cs-CZ" altLang="cs-CZ" sz="3600" dirty="0">
                <a:solidFill>
                  <a:schemeClr val="bg1"/>
                </a:solidFill>
                <a:latin typeface="Arial" charset="0"/>
                <a:cs typeface="Arial" charset="0"/>
              </a:rPr>
              <a:t>2019</a:t>
            </a:r>
          </a:p>
        </p:txBody>
      </p:sp>
      <p:pic>
        <p:nvPicPr>
          <p:cNvPr id="35843" name="Picture 9" descr="Zájezd Anglie září 2018 -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76771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14"/>
          <p:cNvSpPr>
            <a:spLocks noChangeArrowheads="1"/>
          </p:cNvSpPr>
          <p:nvPr/>
        </p:nvSpPr>
        <p:spPr bwMode="auto">
          <a:xfrm rot="294273">
            <a:off x="527050" y="993775"/>
            <a:ext cx="7243763" cy="52466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>
              <a:latin typeface="Arial" charset="0"/>
            </a:endParaRPr>
          </a:p>
        </p:txBody>
      </p:sp>
    </p:spTree>
  </p:cSld>
  <p:clrMapOvr>
    <a:masterClrMapping/>
  </p:clrMapOvr>
  <p:transition spd="med" advTm="9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661248"/>
            <a:ext cx="4896544" cy="932260"/>
          </a:xfrm>
        </p:spPr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Holandsko </a:t>
            </a:r>
            <a:r>
              <a:rPr lang="cs-CZ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0392">
            <a:off x="659700" y="1733648"/>
            <a:ext cx="7797155" cy="40955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3568" y="896198"/>
            <a:ext cx="7331310" cy="474028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320177589"/>
      </p:ext>
    </p:extLst>
  </p:cSld>
  <p:clrMapOvr>
    <a:masterClrMapping/>
  </p:clrMapOvr>
  <p:transition spd="med" advTm="9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 noChangeArrowheads="1"/>
          </p:cNvSpPr>
          <p:nvPr>
            <p:ph type="title"/>
          </p:nvPr>
        </p:nvSpPr>
        <p:spPr>
          <a:xfrm rot="21273153">
            <a:off x="34966" y="448886"/>
            <a:ext cx="4103688" cy="9318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Švýcarsko </a:t>
            </a:r>
            <a:r>
              <a:rPr lang="cs-CZ" altLang="cs-CZ" sz="3600" dirty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 rot="-331577">
            <a:off x="706438" y="1039813"/>
            <a:ext cx="7478712" cy="5308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5758">
            <a:off x="1372090" y="1331158"/>
            <a:ext cx="6732240" cy="4488160"/>
          </a:xfrm>
          <a:prstGeom prst="rect">
            <a:avLst/>
          </a:prstGeom>
        </p:spPr>
      </p:pic>
    </p:spTree>
  </p:cSld>
  <p:clrMapOvr>
    <a:masterClrMapping/>
  </p:clrMapOvr>
  <p:transition spd="med" advTm="9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89025"/>
            <a:ext cx="5153025" cy="731838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Arial" charset="0"/>
                <a:cs typeface="Arial" charset="0"/>
              </a:rPr>
              <a:t>termíny přijímacích zkoušek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28340" y="2132856"/>
            <a:ext cx="6019924" cy="326548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6- a 8leté studium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17. 4. a 18. 4. 2023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i="1" dirty="0">
                <a:solidFill>
                  <a:schemeClr val="bg1"/>
                </a:solidFill>
                <a:latin typeface="Arial" charset="0"/>
                <a:cs typeface="Arial" charset="0"/>
              </a:rPr>
              <a:t>Termíny se </a:t>
            </a:r>
            <a:r>
              <a:rPr lang="cs-CZ" altLang="cs-CZ" sz="28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snad již nebudou měnit </a:t>
            </a:r>
            <a:r>
              <a:rPr lang="cs-CZ" altLang="cs-CZ" sz="2800" i="1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2800" i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cs-CZ" altLang="cs-CZ" sz="28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i="1" dirty="0">
                <a:solidFill>
                  <a:schemeClr val="bg1"/>
                </a:solidFill>
                <a:latin typeface="Arial" charset="0"/>
                <a:cs typeface="Arial" charset="0"/>
              </a:rPr>
              <a:t>každý uchazeč může podat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b="1" i="1" dirty="0">
                <a:solidFill>
                  <a:srgbClr val="FCFF79"/>
                </a:solidFill>
                <a:latin typeface="Arial" charset="0"/>
                <a:cs typeface="Arial" charset="0"/>
              </a:rPr>
              <a:t>2 přihlášky na 2 střední školy </a:t>
            </a:r>
          </a:p>
          <a:p>
            <a:pPr eaLnBrk="1" hangingPunct="1">
              <a:defRPr/>
            </a:pPr>
            <a:endParaRPr lang="cs-CZ" altLang="cs-CZ" sz="5400" b="1" dirty="0">
              <a:solidFill>
                <a:schemeClr val="bg1"/>
              </a:solidFill>
            </a:endParaRP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 flipV="1">
            <a:off x="1000125" y="1739900"/>
            <a:ext cx="8143875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3717">
            <a:off x="1363833" y="611583"/>
            <a:ext cx="6728028" cy="50512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1319790">
            <a:off x="4670472" y="5409083"/>
            <a:ext cx="3970588" cy="811951"/>
          </a:xfrm>
        </p:spPr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Štrasburk </a:t>
            </a:r>
            <a:r>
              <a:rPr lang="cs-CZ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rot="21389389">
            <a:off x="723513" y="975638"/>
            <a:ext cx="7740199" cy="539487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170857977"/>
      </p:ext>
    </p:extLst>
  </p:cSld>
  <p:clrMapOvr>
    <a:masterClrMapping/>
  </p:clrMapOvr>
  <p:transition spd="med" advTm="9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Vídeň </a:t>
            </a:r>
            <a:r>
              <a:rPr lang="cs-CZ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cesta za uměním</a:t>
            </a:r>
          </a:p>
        </p:txBody>
      </p:sp>
      <p:pic>
        <p:nvPicPr>
          <p:cNvPr id="41990" name="Picture 6">
            <a:extLst>
              <a:ext uri="{FF2B5EF4-FFF2-40B4-BE49-F238E27FC236}">
                <a16:creationId xmlns:a16="http://schemas.microsoft.com/office/drawing/2014/main" xmlns="" id="{94A27C82-034E-E686-E765-39DEA61B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51">
            <a:off x="301163" y="1874803"/>
            <a:ext cx="3083247" cy="3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3609">
            <a:off x="5285632" y="1755377"/>
            <a:ext cx="3470543" cy="3347247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xmlns="" id="{C9A2D2E6-CDDC-3665-48DE-14DF74D6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196">
            <a:off x="2945030" y="2522111"/>
            <a:ext cx="2997483" cy="299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93307"/>
      </p:ext>
    </p:extLst>
  </p:cSld>
  <p:clrMapOvr>
    <a:masterClrMapping/>
  </p:clrMapOvr>
  <p:transition spd="med" advTm="9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959435"/>
              </p:ext>
            </p:extLst>
          </p:nvPr>
        </p:nvGraphicFramePr>
        <p:xfrm>
          <a:off x="14288" y="476672"/>
          <a:ext cx="8509170" cy="638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Snímek" r:id="rId3" imgW="5759157" imgH="4319086" progId="PowerPoint.Slide.8">
                  <p:embed/>
                </p:oleObj>
              </mc:Choice>
              <mc:Fallback>
                <p:oleObj name="Snímek" r:id="rId3" imgW="5759157" imgH="4319086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476672"/>
                        <a:ext cx="8509170" cy="6389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9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214438" y="292100"/>
            <a:ext cx="3097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bg1"/>
                </a:solidFill>
                <a:latin typeface="Arial" charset="0"/>
              </a:rPr>
              <a:t>posilovna</a:t>
            </a:r>
          </a:p>
        </p:txBody>
      </p:sp>
      <p:pic>
        <p:nvPicPr>
          <p:cNvPr id="38915" name="Picture 5" descr="G:\Bednářová\FOTO školní\Fotky skola\P1110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35050"/>
            <a:ext cx="75104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331913" y="1196975"/>
            <a:ext cx="7056437" cy="51117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 advTm="9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 noChangeArrowheads="1"/>
          </p:cNvSpPr>
          <p:nvPr>
            <p:ph type="ctrTitle"/>
          </p:nvPr>
        </p:nvSpPr>
        <p:spPr>
          <a:xfrm>
            <a:off x="2538046" y="2855110"/>
            <a:ext cx="4067907" cy="1369367"/>
          </a:xfrm>
        </p:spPr>
        <p:txBody>
          <a:bodyPr/>
          <a:lstStyle/>
          <a:p>
            <a:pPr algn="l"/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v roce 2020 jsme oslavili </a:t>
            </a:r>
            <a:b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30</a:t>
            </a:r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. výročí vzniku </a:t>
            </a:r>
            <a:b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česko-španělského studia</a:t>
            </a:r>
          </a:p>
        </p:txBody>
      </p:sp>
      <p:cxnSp>
        <p:nvCxnSpPr>
          <p:cNvPr id="7" name="Přímá spojovací čára 6"/>
          <p:cNvCxnSpPr>
            <a:cxnSpLocks/>
          </p:cNvCxnSpPr>
          <p:nvPr/>
        </p:nvCxnSpPr>
        <p:spPr>
          <a:xfrm>
            <a:off x="2598738" y="2852936"/>
            <a:ext cx="658177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6"/>
          <p:cNvCxnSpPr>
            <a:cxnSpLocks/>
          </p:cNvCxnSpPr>
          <p:nvPr/>
        </p:nvCxnSpPr>
        <p:spPr>
          <a:xfrm>
            <a:off x="0" y="4221088"/>
            <a:ext cx="6234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1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44" y="4371975"/>
            <a:ext cx="36353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-20638"/>
            <a:ext cx="3635375" cy="273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rot="21434710">
            <a:off x="1095375" y="4152900"/>
            <a:ext cx="563563" cy="571500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 rot="21378255">
            <a:off x="2286000" y="1544638"/>
            <a:ext cx="563563" cy="64452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 rot="20153008">
            <a:off x="1295400" y="1058863"/>
            <a:ext cx="1071563" cy="1071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 rot="1364822">
            <a:off x="539750" y="1771650"/>
            <a:ext cx="563563" cy="64452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Obdélník 13"/>
          <p:cNvSpPr/>
          <p:nvPr/>
        </p:nvSpPr>
        <p:spPr>
          <a:xfrm rot="19889091">
            <a:off x="1352550" y="2017713"/>
            <a:ext cx="407988" cy="458787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bdélník 15"/>
          <p:cNvSpPr/>
          <p:nvPr/>
        </p:nvSpPr>
        <p:spPr>
          <a:xfrm rot="5100466">
            <a:off x="3677440" y="1909762"/>
            <a:ext cx="411162" cy="368300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 rot="671609">
            <a:off x="3151188" y="1352550"/>
            <a:ext cx="407987" cy="458788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0153008">
            <a:off x="7078663" y="4738688"/>
            <a:ext cx="1071562" cy="1071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0944784">
            <a:off x="6465888" y="5562600"/>
            <a:ext cx="407987" cy="38417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Obdélník 36"/>
          <p:cNvSpPr/>
          <p:nvPr/>
        </p:nvSpPr>
        <p:spPr>
          <a:xfrm rot="845009">
            <a:off x="7977188" y="4572000"/>
            <a:ext cx="563562" cy="644525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8" name="Obdélník 37"/>
          <p:cNvSpPr/>
          <p:nvPr/>
        </p:nvSpPr>
        <p:spPr>
          <a:xfrm rot="21378255">
            <a:off x="7469188" y="4016375"/>
            <a:ext cx="460375" cy="407988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1A60EB59-EF0A-2950-5324-920D5F6846BE}"/>
              </a:ext>
            </a:extLst>
          </p:cNvPr>
          <p:cNvSpPr txBox="1"/>
          <p:nvPr/>
        </p:nvSpPr>
        <p:spPr>
          <a:xfrm>
            <a:off x="2175208" y="365568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www.gybu.cz</a:t>
            </a:r>
            <a:endParaRPr lang="cs-CZ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CC70EE8-EBB2-C84C-7799-E9F1A638B93E}"/>
              </a:ext>
            </a:extLst>
          </p:cNvPr>
          <p:cNvSpPr txBox="1"/>
          <p:nvPr/>
        </p:nvSpPr>
        <p:spPr>
          <a:xfrm>
            <a:off x="2175208" y="2602458"/>
            <a:ext cx="46790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podrobné informace o naší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škole najdete také na: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Přímá spojovací čára 6">
            <a:extLst>
              <a:ext uri="{FF2B5EF4-FFF2-40B4-BE49-F238E27FC236}">
                <a16:creationId xmlns:a16="http://schemas.microsoft.com/office/drawing/2014/main" xmlns="" id="{ABC66014-09A7-E45C-6590-EC4C1EBABF03}"/>
              </a:ext>
            </a:extLst>
          </p:cNvPr>
          <p:cNvCxnSpPr>
            <a:cxnSpLocks/>
          </p:cNvCxnSpPr>
          <p:nvPr/>
        </p:nvCxnSpPr>
        <p:spPr>
          <a:xfrm>
            <a:off x="2265813" y="3717032"/>
            <a:ext cx="432241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6">
            <a:extLst>
              <a:ext uri="{FF2B5EF4-FFF2-40B4-BE49-F238E27FC236}">
                <a16:creationId xmlns:a16="http://schemas.microsoft.com/office/drawing/2014/main" xmlns="" id="{6EDC1099-49B5-8F2C-BCB1-BDA7D4F70BA9}"/>
              </a:ext>
            </a:extLst>
          </p:cNvPr>
          <p:cNvCxnSpPr>
            <a:cxnSpLocks/>
          </p:cNvCxnSpPr>
          <p:nvPr/>
        </p:nvCxnSpPr>
        <p:spPr>
          <a:xfrm>
            <a:off x="2265813" y="4653136"/>
            <a:ext cx="432241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3317875" cy="85725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přihlášky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56419" y="980728"/>
            <a:ext cx="8031162" cy="5494277"/>
          </a:xfrm>
          <a:solidFill>
            <a:srgbClr val="E3680B"/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aktuální </a:t>
            </a:r>
            <a:r>
              <a:rPr lang="cs-CZ" altLang="cs-CZ" sz="2000" b="1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formulář přihlášky 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vaší ZŠ,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případně SEVT nebo stránky www.msmt.cz</a:t>
            </a:r>
          </a:p>
          <a:p>
            <a:pPr eaLnBrk="1" hangingPunct="1"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nutné doručit na SŠ </a:t>
            </a:r>
            <a:r>
              <a:rPr lang="cs-CZ" altLang="cs-CZ" sz="2000" b="1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1. 3. 2023!!!</a:t>
            </a:r>
          </a:p>
          <a:p>
            <a:pPr eaLnBrk="1" hangingPunct="1"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vyplňte 1. a 2. školu </a:t>
            </a:r>
            <a:r>
              <a:rPr lang="cs-CZ" altLang="cs-CZ" sz="2000" b="1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obou přihláškách ve stejném pořadí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klasifikační údaje, kontaktní adresu, podpisy, termín zkoušky, potvrzení klasifikace ze ZŠ, telefony, </a:t>
            </a:r>
            <a:r>
              <a:rPr lang="cs-CZ" altLang="cs-CZ" sz="2000" b="1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čitelnou e-mailovou adresu </a:t>
            </a:r>
            <a:r>
              <a:rPr lang="cs-CZ" altLang="cs-CZ" sz="2000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(datovou schránku můžete uvést pouze pro fyzickou osobu, která je zákonným zástupcem uchazeče!!!)</a:t>
            </a:r>
          </a:p>
          <a:p>
            <a:pPr eaLnBrk="1" hangingPunct="1">
              <a:defRPr/>
            </a:pPr>
            <a:r>
              <a:rPr lang="cs-CZ" altLang="cs-CZ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lékařské potvrzení nevyžadujeme</a:t>
            </a:r>
          </a:p>
          <a:p>
            <a:pPr eaLnBrk="1" hangingPunct="1">
              <a:defRPr/>
            </a:pPr>
            <a:r>
              <a:rPr lang="cs-CZ" altLang="cs-CZ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výstupní hodnocení ze ZŠ nepožadujeme</a:t>
            </a:r>
          </a:p>
          <a:p>
            <a:pPr eaLnBrk="1" hangingPunct="1"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přihlášce musí </a:t>
            </a:r>
            <a:r>
              <a:rPr lang="cs-CZ" altLang="cs-CZ" sz="2000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být současně přiloženy 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zároveň všechny další dokumenty, které chcete uplatnit:  např. </a:t>
            </a:r>
            <a:r>
              <a:rPr lang="cs-CZ" altLang="cs-CZ" sz="2000" i="1" dirty="0">
                <a:solidFill>
                  <a:srgbClr val="FC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potvrzení z PPP a SPC 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(dyslexie, dysgrafie…vždy s doporučením, jak zohlednit při přijímacích zkouškách)</a:t>
            </a:r>
          </a:p>
          <a:p>
            <a:pPr eaLnBrk="1" hangingPunct="1"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uchazeči, kteří se nyní vzdělávají v zahraniční škole,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mohou podat žádost o prominutí písemné zkoušky z ČJ</a:t>
            </a: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3281363" cy="684213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rgbClr val="FFFFFF"/>
                </a:solidFill>
                <a:latin typeface="Arial" charset="0"/>
                <a:cs typeface="Arial" charset="0"/>
              </a:rPr>
              <a:t>přijímací řízení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268413"/>
            <a:ext cx="8172450" cy="54737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kritéria na webu a ve škole do 31. 1. 2023</a:t>
            </a:r>
          </a:p>
          <a:p>
            <a:pPr eaLnBrk="1" hangingPunct="1"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pozvánky </a:t>
            </a:r>
            <a:r>
              <a:rPr lang="en-US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af-ZA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 před přijímacími zkouškami</a:t>
            </a:r>
          </a:p>
          <a:p>
            <a:pPr eaLnBrk="1" hangingPunct="1"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žákovi bude přidělen registrační kód</a:t>
            </a:r>
          </a:p>
          <a:p>
            <a:pPr eaLnBrk="1" hangingPunct="1">
              <a:defRPr/>
            </a:pPr>
            <a:endParaRPr lang="cs-CZ" altLang="cs-CZ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přijímacího řízení budou zveřejněny v zákonné lhůtě: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/ na vstupních dveřích gymnázia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/ na internetu na webových stránkách školy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/ pouze nepřijatým uchazečům zaslané poštou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Vámi uvedenou kontaktní adresu v přihlášce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971550" y="1125538"/>
            <a:ext cx="77041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971551" y="3068960"/>
            <a:ext cx="7704137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548681"/>
            <a:ext cx="8591550" cy="1152128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cs-CZ" altLang="cs-CZ" sz="3600" b="1" dirty="0">
                <a:solidFill>
                  <a:schemeClr val="bg1"/>
                </a:solidFill>
              </a:rPr>
              <a:t/>
            </a:r>
            <a:br>
              <a:rPr lang="cs-CZ" altLang="cs-CZ" sz="3600" b="1" dirty="0">
                <a:solidFill>
                  <a:schemeClr val="bg1"/>
                </a:solidFill>
              </a:rPr>
            </a:b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 přijímacím řízení </a:t>
            </a:r>
            <a:r>
              <a:rPr lang="cs-CZ" altLang="cs-CZ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školní rok 2023/2024</a:t>
            </a:r>
            <a:r>
              <a:rPr lang="cs-CZ" altLang="cs-CZ" sz="27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63525" y="2124075"/>
            <a:ext cx="8605838" cy="3825875"/>
          </a:xfrm>
        </p:spPr>
        <p:txBody>
          <a:bodyPr/>
          <a:lstStyle/>
          <a:p>
            <a:pPr marL="0" indent="-609600" algn="just" eaLnBrk="1" hangingPunct="1">
              <a:lnSpc>
                <a:spcPct val="150000"/>
              </a:lnSpc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Každý uchazeč může podat </a:t>
            </a:r>
            <a:r>
              <a:rPr lang="cs-CZ" altLang="cs-CZ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2 STEJNÉ PŘIHLÁŠKY NA SŠ   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(obě školy ve stejném pořadí). Konkrétní informace o přijímacím řízení a kritéria přijetí na naše gymnázium zveřejníme do 31. ledna 2023. Pro všechny typy studia použijeme jako jedno z kritérií výsledek jednotné přijímací zkoušky</a:t>
            </a:r>
            <a:b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z matematiky a z českého jazyka a literatury (zadání vytvořené </a:t>
            </a:r>
            <a:r>
              <a:rPr lang="cs-CZ" altLang="cs-CZ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Cermatem</a:t>
            </a:r>
            <a:r>
              <a:rPr lang="cs-CZ" alt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) podle požadavků školského zákona a vyhlášky o přijímacím řízení.</a:t>
            </a:r>
          </a:p>
          <a:p>
            <a:pPr marL="0" indent="-609600" algn="just" eaLnBrk="1" hangingPunct="1">
              <a:lnSpc>
                <a:spcPct val="150000"/>
              </a:lnSpc>
              <a:buFontTx/>
              <a:buNone/>
            </a:pPr>
            <a:endParaRPr lang="cs-CZ" altLang="cs-CZ" sz="8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-609600" algn="ctr" eaLnBrk="1" hangingPunct="1">
              <a:lnSpc>
                <a:spcPct val="150000"/>
              </a:lnSpc>
              <a:buFontTx/>
              <a:buNone/>
            </a:pPr>
            <a:r>
              <a:rPr lang="cs-CZ" altLang="cs-CZ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Informace se mohou změnit v závislosti na aktuální situaci.</a:t>
            </a:r>
          </a:p>
          <a:p>
            <a:pPr marL="0" indent="-609600" algn="just" eaLnBrk="1" hangingPunct="1">
              <a:lnSpc>
                <a:spcPct val="165000"/>
              </a:lnSpc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196" name="Line 3"/>
          <p:cNvSpPr>
            <a:spLocks noChangeShapeType="1"/>
          </p:cNvSpPr>
          <p:nvPr/>
        </p:nvSpPr>
        <p:spPr bwMode="auto">
          <a:xfrm>
            <a:off x="330200" y="1844675"/>
            <a:ext cx="8813800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 noChangeArrowheads="1"/>
          </p:cNvSpPr>
          <p:nvPr>
            <p:ph type="title"/>
          </p:nvPr>
        </p:nvSpPr>
        <p:spPr>
          <a:xfrm>
            <a:off x="5148263" y="908050"/>
            <a:ext cx="3741737" cy="874713"/>
          </a:xfrm>
        </p:spPr>
        <p:txBody>
          <a:bodyPr/>
          <a:lstStyle/>
          <a:p>
            <a:r>
              <a:rPr lang="cs-CZ" altLang="cs-CZ" sz="2800" dirty="0">
                <a:solidFill>
                  <a:schemeClr val="bg1"/>
                </a:solidFill>
                <a:latin typeface="Arial" charset="0"/>
                <a:cs typeface="Arial" charset="0"/>
              </a:rPr>
              <a:t>Doklad totožnosti</a:t>
            </a:r>
          </a:p>
        </p:txBody>
      </p:sp>
      <p:sp>
        <p:nvSpPr>
          <p:cNvPr id="921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331640" y="2262511"/>
            <a:ext cx="7128148" cy="2592685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Před přijímací zkouškou je každý uchazeč povinen</a:t>
            </a:r>
          </a:p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 prokázat svou totožnost buď průkazem s fotografií</a:t>
            </a:r>
          </a:p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 (OP, pas, </a:t>
            </a:r>
            <a:r>
              <a:rPr lang="cs-CZ" altLang="cs-CZ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opencard</a:t>
            </a: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, lítačka, ISIC karta aj.) </a:t>
            </a:r>
          </a:p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nebo potvrzením ze ZŠ obsahujícím jméno,</a:t>
            </a:r>
          </a:p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 příjmení, datum narození, fotografii uchazeče </a:t>
            </a:r>
          </a:p>
          <a:p>
            <a:pPr marL="0" indent="0" algn="r"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a razítko ZŠ s podpisem zástupce školy.</a:t>
            </a:r>
          </a:p>
          <a:p>
            <a:pPr marL="0" indent="0">
              <a:buFontTx/>
              <a:buNone/>
            </a:pPr>
            <a:endParaRPr lang="cs-CZ" altLang="cs-CZ" dirty="0"/>
          </a:p>
        </p:txBody>
      </p:sp>
      <p:cxnSp>
        <p:nvCxnSpPr>
          <p:cNvPr id="4" name="Přímá spojnice 3"/>
          <p:cNvCxnSpPr>
            <a:cxnSpLocks/>
          </p:cNvCxnSpPr>
          <p:nvPr/>
        </p:nvCxnSpPr>
        <p:spPr>
          <a:xfrm>
            <a:off x="-107950" y="1844675"/>
            <a:ext cx="8424863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5771" y="404664"/>
            <a:ext cx="7772400" cy="864096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Cizinci a přijímací řízení</a:t>
            </a:r>
            <a:endParaRPr lang="cs-CZ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5771" y="1324472"/>
            <a:ext cx="7772400" cy="5533528"/>
          </a:xfrm>
        </p:spPr>
        <p:txBody>
          <a:bodyPr/>
          <a:lstStyle/>
          <a:p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Cizinec není uchazeč, který se v době podání přihlášky vzdělává v české škole.</a:t>
            </a:r>
          </a:p>
          <a:p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 s přihláškou je třeba dodat: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Vysvědčení z 5.roč (resp. ze 7.roč) zahraniční školy v originále a v úředním českém překladu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Případně žádost o prominutí přijímací zkoušky z českého jazyka (výuka pouze v cizím jazyce) – znalost českého jazyka se ověří rozhovorem před komisí (hodnocení uspěl x neuspěl)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Uchazeč musí mít úspěšně ukončený 5. roč. (resp. 7.roč.) zahraniční školy a musí škole dodat toto vysvědčení nejpozději do 31. 8. 2023, jinak nemůže do 1. roč. gymnázia nastoupit.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Musí také dokladovat oprávněnost svého pobytu na území ČR (neplatí pro občany EU).</a:t>
            </a:r>
            <a:endParaRPr lang="cs-C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25941"/>
      </p:ext>
    </p:extLst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3619</TotalTime>
  <Words>1308</Words>
  <Application>Microsoft Office PowerPoint</Application>
  <PresentationFormat>Předvádění na obrazovce (4:3)</PresentationFormat>
  <Paragraphs>219</Paragraphs>
  <Slides>45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Calibri</vt:lpstr>
      <vt:lpstr>Times New Roman</vt:lpstr>
      <vt:lpstr>Wingdings</vt:lpstr>
      <vt:lpstr>Default Design</vt:lpstr>
      <vt:lpstr>Snímek</vt:lpstr>
      <vt:lpstr>Snímek Microsoft PowerPointu 97–2003</vt:lpstr>
      <vt:lpstr>Prezentace aplikace PowerPoint</vt:lpstr>
      <vt:lpstr>typy studia:  šestileté - dvojjazyčné                     (česko-španělské) osmileté - všeobecné</vt:lpstr>
      <vt:lpstr>typy studia otevírané  ve školním roce 2023/2024</vt:lpstr>
      <vt:lpstr>termíny přijímacích zkoušek</vt:lpstr>
      <vt:lpstr>přihlášky</vt:lpstr>
      <vt:lpstr>přijímací řízení</vt:lpstr>
      <vt:lpstr> informace o přijímacím řízení pro školní rok 2023/2024 </vt:lpstr>
      <vt:lpstr>Doklad totožnosti</vt:lpstr>
      <vt:lpstr>Cizinci a přijímací řízení</vt:lpstr>
      <vt:lpstr>Uchazeči z Ukrajiny</vt:lpstr>
      <vt:lpstr> 6leté a 8leté studium  zákonem stanovené jednotné přijímací testy, CERMAT   skládají se celkem ze dvou částí: 1 /  matematika (M, 70min) 2 /  český jazyk a literatura (ČJL, 60 min)  termín testování: 17. 4. a 18. 4. 2023  Termíny a doba trvání testů se mohou změnit v závislosti na aktuální situaci, což v letošním roce není pravděpodobné. </vt:lpstr>
      <vt:lpstr>Předběžná kritéria pro přijímací řízení  pro 6leté a 8leté studium</vt:lpstr>
      <vt:lpstr>Zápisový lístek</vt:lpstr>
      <vt:lpstr>Přípravné kurzy  k přijímacím zkouškám pro žáky 5. a 7. ročníku ZŠ  </vt:lpstr>
      <vt:lpstr>Přijímací zkoušky nanečisto</vt:lpstr>
      <vt:lpstr>ŠKOLNÍ VZDĚLÁVACÍ PROGRAM</vt:lpstr>
      <vt:lpstr>přehled o umístění absolventů 2022</vt:lpstr>
      <vt:lpstr>zájem o studium u nás</vt:lpstr>
      <vt:lpstr>Prezentace aplikace PowerPoint</vt:lpstr>
      <vt:lpstr>Prezentace aplikace PowerPoint</vt:lpstr>
      <vt:lpstr>ocenění nejlepších studentů  v Brožíkově síni Staroměstské radnice 2022</vt:lpstr>
      <vt:lpstr>Prezentace aplikace PowerPoint</vt:lpstr>
      <vt:lpstr>Úspěchy v matematice</vt:lpstr>
      <vt:lpstr>Ocenění v matematice v Senátu</vt:lpstr>
      <vt:lpstr>státní maturity </vt:lpstr>
      <vt:lpstr>maturity </vt:lpstr>
      <vt:lpstr>předávání maturitních vysvědčení</vt:lpstr>
      <vt:lpstr>Prezentace aplikace PowerPoint</vt:lpstr>
      <vt:lpstr>adaptační kurzy</vt:lpstr>
      <vt:lpstr>REFRESH kurz přechod mezi nižším a vyšším gymnáziem</vt:lpstr>
      <vt:lpstr>Prezentace aplikace PowerPoint</vt:lpstr>
      <vt:lpstr>španělské divadlo</vt:lpstr>
      <vt:lpstr>Salamanca 2022</vt:lpstr>
      <vt:lpstr>Prezentace aplikace PowerPoint</vt:lpstr>
      <vt:lpstr>Prezentace aplikace PowerPoint</vt:lpstr>
      <vt:lpstr>York 2019</vt:lpstr>
      <vt:lpstr>Anglie 2019</vt:lpstr>
      <vt:lpstr>Holandsko 2022</vt:lpstr>
      <vt:lpstr>Švýcarsko 2022</vt:lpstr>
      <vt:lpstr>Štrasburk 2022</vt:lpstr>
      <vt:lpstr>Vídeň 2022 – cesta za uměním</vt:lpstr>
      <vt:lpstr>Prezentace aplikace PowerPoint</vt:lpstr>
      <vt:lpstr>Prezentace aplikace PowerPoint</vt:lpstr>
      <vt:lpstr>v roce 2020 jsme oslavili  30. výročí vzniku  česko-španělského studia</vt:lpstr>
      <vt:lpstr>Prezentace aplikace PowerPoint</vt:lpstr>
    </vt:vector>
  </TitlesOfParts>
  <Company>Gymnázium Ohradní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otevřených dveří</dc:title>
  <dc:creator>Novák Filip</dc:creator>
  <cp:lastModifiedBy>Bednarova Zdenka</cp:lastModifiedBy>
  <cp:revision>383</cp:revision>
  <cp:lastPrinted>2020-11-05T13:10:04Z</cp:lastPrinted>
  <dcterms:created xsi:type="dcterms:W3CDTF">2006-01-01T17:25:47Z</dcterms:created>
  <dcterms:modified xsi:type="dcterms:W3CDTF">2023-01-18T08:33:01Z</dcterms:modified>
</cp:coreProperties>
</file>